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0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70BBDB-336E-4A04-9E45-28896D5AD948}" v="1" dt="2022-01-31T10:23:54.2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5D4A6-BBB3-4477-A5A8-1EF09959D321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7835A-DF29-4260-AFA0-9F281828D99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292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EE748-6687-4ADF-BA60-21ACA55CC0E1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9408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B63C6-B650-4E9F-BE86-55F2370E3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612363-D7AE-4F3B-9188-C1E3C12F8A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AB6E188-27C0-4B70-9CBE-24877C4A4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4707EB-665C-4022-A3F5-0ADA573A1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022FBCC-E022-4F44-87F2-1640184E2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432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850CCF-27EB-4BA5-A9D4-C92637067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8CD1380-4B8C-49C8-9F9A-DFDAF8CCC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041ADF1-81AA-4A87-87E1-09FB6EC47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A9F8C3-B323-4606-B58C-9C2B5EE2C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3E9F49-715B-4532-9EAC-3A4745F51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51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A09C7BC-10F0-4A5F-8D12-D01C442441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BD1B91E-D0FF-4028-BE04-B85275F20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E5BA7B-51BC-49C2-860C-C3D55DB0C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97C2A7-8A5D-4638-8E3C-4D819B365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2700ED-6BE1-48E5-AA7B-0D9083A71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87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CECCDE-DC46-4137-A9CD-CF3316DC2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91CED0-DA8A-4B9E-8866-7ADFEF6F6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A99DC1-91DC-4E21-986C-E5384071F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BFF68E-00A1-4F6D-A4C0-BE5E690C9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8FEA26-CF36-4DA1-95A4-2B0547964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470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ED7D40-D9D7-4311-BAD3-5900DD782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0C80C46-1AF6-42FA-B4BC-E5D46C863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F163CE-9224-4209-84CA-EE347D38B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D8C7C6-6EE7-43C7-9690-1F622787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75AEF4C-CEC6-42B6-B5B9-AEFA88355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199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92B589-37FA-4801-991F-9FE4B780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076506-30F8-40E6-A1B1-FF8452E5A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02A763B-C354-45A0-835B-469D580C2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DE11386-E149-4D12-A648-B35113F4D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64C51CE-EAA3-4EEC-9C12-C8CE9CDDE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4BEEDCC-4944-4A89-B236-0BDC4A748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266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9EEF22-0731-40A9-AE3E-5FD54370E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BD55FC-FA84-4610-9016-F906C4331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893E3A5-F17D-4A04-AE15-B3B9707EE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17AE4C9-99AE-4BB0-9E3D-7FB2100E7E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7FB9DCC-A4BF-462C-B749-13A9CF890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643F466-FB8B-4A1E-8A08-5F7AC8020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4349CFF-1225-4241-8B59-A8EACCCAF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7C652F8-8DBA-4FBA-8973-411B543D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982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505D92-E5FA-4774-BFDC-7C060354E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D475321-DDA1-4DB3-B5EC-4BB0EC9CA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E8183A1-631C-4665-BB30-5DC1655B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7708BF8-ACDE-439E-AAF2-E46367F63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34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1D2CE8D-E942-4331-94E4-75D4A2BBD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4550AE3-1D8D-4B13-A98C-8850160D7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F4D471B-595E-4813-BDBE-BAF6EA867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074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97348B-16B7-4C01-A060-3A04621E7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A3337B-EB84-4D30-BDE8-032B68A1D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A67D249-D168-4F95-A760-7259988B9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F977DC3-51A3-434F-83F4-3EE8D470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D0990E-259B-4188-BC2E-32C2A1C6D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CB28A49-CA19-413A-AD38-5A3F5B32B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27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9D9A1B-27B1-4E09-A133-D9048581F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E83BC2B-3446-44B6-AF58-2BF08615FF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8C93BCB-9926-46C1-9425-1F396E7DFE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E55501-E24A-481A-982C-3436EB080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BA45E69-BE64-4600-B482-FBC2F3799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7A3395E-4292-4709-A70D-53DE32FB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833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A86A601-CDF4-4339-94BC-D23501FF2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41F122-378D-4EEE-AB3D-8CA91ACEE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6AEAAD-FD1E-469D-82DB-CC2EBC3D6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798E9-68B7-4219-82CD-309FF0A7564F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319143-7D0F-41CC-9FBD-BC671B800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34530B-D965-4E04-BA9B-FEBE14C9A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11FAB-2FE7-459B-88FA-0D3A3D586E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6273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orpinen@korpinen.co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5678483" y="836833"/>
            <a:ext cx="529788" cy="8106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/>
              <a:t>R-125</a:t>
            </a:r>
          </a:p>
        </p:txBody>
      </p:sp>
      <p:sp>
        <p:nvSpPr>
          <p:cNvPr id="7" name="Rektangel 6"/>
          <p:cNvSpPr/>
          <p:nvPr/>
        </p:nvSpPr>
        <p:spPr>
          <a:xfrm>
            <a:off x="4259797" y="836834"/>
            <a:ext cx="529788" cy="3242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/>
              <a:t>R-50</a:t>
            </a:r>
          </a:p>
        </p:txBody>
      </p:sp>
      <p:sp>
        <p:nvSpPr>
          <p:cNvPr id="17" name="Rektangel 16"/>
          <p:cNvSpPr/>
          <p:nvPr/>
        </p:nvSpPr>
        <p:spPr>
          <a:xfrm>
            <a:off x="4976406" y="836833"/>
            <a:ext cx="529788" cy="6484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 dirty="0"/>
              <a:t>R-100</a:t>
            </a:r>
          </a:p>
        </p:txBody>
      </p:sp>
      <p:sp>
        <p:nvSpPr>
          <p:cNvPr id="20" name="Rektangel 19"/>
          <p:cNvSpPr/>
          <p:nvPr/>
        </p:nvSpPr>
        <p:spPr>
          <a:xfrm>
            <a:off x="7136646" y="836833"/>
            <a:ext cx="529788" cy="12969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/>
              <a:t>R-200</a:t>
            </a:r>
          </a:p>
        </p:txBody>
      </p:sp>
      <p:sp>
        <p:nvSpPr>
          <p:cNvPr id="21" name="Rektangel 20"/>
          <p:cNvSpPr/>
          <p:nvPr/>
        </p:nvSpPr>
        <p:spPr>
          <a:xfrm>
            <a:off x="6380562" y="836833"/>
            <a:ext cx="529788" cy="972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/>
              <a:t>R-150</a:t>
            </a:r>
          </a:p>
        </p:txBody>
      </p:sp>
      <p:sp>
        <p:nvSpPr>
          <p:cNvPr id="22" name="Rektangel 21"/>
          <p:cNvSpPr/>
          <p:nvPr/>
        </p:nvSpPr>
        <p:spPr>
          <a:xfrm>
            <a:off x="4294135" y="2792794"/>
            <a:ext cx="529788" cy="2918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700" dirty="0" err="1"/>
              <a:t>alaluiska</a:t>
            </a:r>
            <a:endParaRPr lang="sv-SE" sz="700" dirty="0"/>
          </a:p>
        </p:txBody>
      </p:sp>
      <p:sp>
        <p:nvSpPr>
          <p:cNvPr id="23" name="Rektangel 22"/>
          <p:cNvSpPr/>
          <p:nvPr/>
        </p:nvSpPr>
        <p:spPr>
          <a:xfrm>
            <a:off x="5139735" y="2961467"/>
            <a:ext cx="529788" cy="972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600" dirty="0" err="1"/>
              <a:t>yläluiska</a:t>
            </a:r>
            <a:endParaRPr lang="sv-SE" sz="600" dirty="0"/>
          </a:p>
        </p:txBody>
      </p:sp>
      <p:sp>
        <p:nvSpPr>
          <p:cNvPr id="24" name="Rektangel 3"/>
          <p:cNvSpPr/>
          <p:nvPr/>
        </p:nvSpPr>
        <p:spPr>
          <a:xfrm>
            <a:off x="6695156" y="4077073"/>
            <a:ext cx="882980" cy="972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 dirty="0"/>
              <a:t>P-3</a:t>
            </a:r>
          </a:p>
          <a:p>
            <a:pPr algn="ctr"/>
            <a:r>
              <a:rPr lang="sv-SE" sz="1125" dirty="0"/>
              <a:t>150*150</a:t>
            </a:r>
          </a:p>
        </p:txBody>
      </p:sp>
      <p:sp>
        <p:nvSpPr>
          <p:cNvPr id="25" name="Rektangel 9"/>
          <p:cNvSpPr/>
          <p:nvPr/>
        </p:nvSpPr>
        <p:spPr>
          <a:xfrm>
            <a:off x="4274328" y="4077073"/>
            <a:ext cx="735817" cy="8106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 dirty="0"/>
              <a:t>P-1</a:t>
            </a:r>
          </a:p>
          <a:p>
            <a:pPr algn="ctr"/>
            <a:r>
              <a:rPr lang="sv-SE" sz="1125" dirty="0"/>
              <a:t>125*125</a:t>
            </a:r>
          </a:p>
        </p:txBody>
      </p:sp>
      <p:sp>
        <p:nvSpPr>
          <p:cNvPr id="26" name="Rektangel 10"/>
          <p:cNvSpPr/>
          <p:nvPr/>
        </p:nvSpPr>
        <p:spPr>
          <a:xfrm>
            <a:off x="5213603" y="4077073"/>
            <a:ext cx="1177307" cy="8106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 dirty="0"/>
              <a:t>P-2</a:t>
            </a:r>
          </a:p>
          <a:p>
            <a:pPr algn="ctr"/>
            <a:r>
              <a:rPr lang="sv-SE" sz="1125" dirty="0"/>
              <a:t>125*200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4259797" y="343720"/>
            <a:ext cx="1942772" cy="300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51"/>
              <a:t>Luiskat cm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4261110" y="3483007"/>
            <a:ext cx="1748827" cy="300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51"/>
              <a:t>Tasot cm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4259797" y="2281920"/>
            <a:ext cx="1546509" cy="300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51"/>
              <a:t>Yhdistäminen</a:t>
            </a:r>
          </a:p>
        </p:txBody>
      </p:sp>
      <p:pic>
        <p:nvPicPr>
          <p:cNvPr id="15" name="Kuv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58" y="6324103"/>
            <a:ext cx="1588391" cy="299483"/>
          </a:xfrm>
          <a:prstGeom prst="rect">
            <a:avLst/>
          </a:prstGeom>
        </p:spPr>
      </p:pic>
      <p:grpSp>
        <p:nvGrpSpPr>
          <p:cNvPr id="11" name="Ryhmä 10"/>
          <p:cNvGrpSpPr/>
          <p:nvPr/>
        </p:nvGrpSpPr>
        <p:grpSpPr>
          <a:xfrm rot="19838994">
            <a:off x="6426451" y="2609370"/>
            <a:ext cx="468000" cy="504000"/>
            <a:chOff x="5141330" y="2798013"/>
            <a:chExt cx="532090" cy="563960"/>
          </a:xfrm>
        </p:grpSpPr>
        <p:sp>
          <p:nvSpPr>
            <p:cNvPr id="6" name="Tasakylkinen kolmio 5"/>
            <p:cNvSpPr/>
            <p:nvPr/>
          </p:nvSpPr>
          <p:spPr>
            <a:xfrm rot="5400000">
              <a:off x="5125395" y="2813948"/>
              <a:ext cx="563960" cy="53209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/>
                <a:t>-</a:t>
              </a:r>
            </a:p>
          </p:txBody>
        </p:sp>
        <p:sp>
          <p:nvSpPr>
            <p:cNvPr id="27" name="Tekstiruutu 26"/>
            <p:cNvSpPr txBox="1"/>
            <p:nvPr/>
          </p:nvSpPr>
          <p:spPr>
            <a:xfrm>
              <a:off x="5141330" y="2949080"/>
              <a:ext cx="394421" cy="258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900"/>
                <a:t>45ᵒ</a:t>
              </a:r>
            </a:p>
          </p:txBody>
        </p:sp>
      </p:grpSp>
      <p:sp>
        <p:nvSpPr>
          <p:cNvPr id="29" name="Rektangel 22"/>
          <p:cNvSpPr/>
          <p:nvPr/>
        </p:nvSpPr>
        <p:spPr>
          <a:xfrm>
            <a:off x="5121903" y="2778712"/>
            <a:ext cx="737128" cy="972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600" dirty="0" err="1"/>
              <a:t>Suora</a:t>
            </a:r>
            <a:r>
              <a:rPr lang="sv-SE" sz="600" dirty="0"/>
              <a:t> </a:t>
            </a:r>
            <a:r>
              <a:rPr lang="sv-SE" sz="600" dirty="0" err="1"/>
              <a:t>jatko</a:t>
            </a:r>
            <a:endParaRPr lang="sv-SE" sz="600" dirty="0"/>
          </a:p>
        </p:txBody>
      </p:sp>
      <p:grpSp>
        <p:nvGrpSpPr>
          <p:cNvPr id="33" name="Ryhmä 32"/>
          <p:cNvGrpSpPr/>
          <p:nvPr/>
        </p:nvGrpSpPr>
        <p:grpSpPr>
          <a:xfrm rot="20751920">
            <a:off x="7209872" y="2815692"/>
            <a:ext cx="504001" cy="260169"/>
            <a:chOff x="5316773" y="2438788"/>
            <a:chExt cx="532092" cy="260168"/>
          </a:xfrm>
        </p:grpSpPr>
        <p:sp>
          <p:nvSpPr>
            <p:cNvPr id="34" name="Tasakylkinen kolmio 33"/>
            <p:cNvSpPr/>
            <p:nvPr/>
          </p:nvSpPr>
          <p:spPr>
            <a:xfrm rot="5400000">
              <a:off x="5456874" y="2300991"/>
              <a:ext cx="254194" cy="529788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35" name="Tekstiruutu 34"/>
            <p:cNvSpPr txBox="1"/>
            <p:nvPr/>
          </p:nvSpPr>
          <p:spPr>
            <a:xfrm>
              <a:off x="5316773" y="2468125"/>
              <a:ext cx="394422" cy="230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900" dirty="0"/>
                <a:t>30ᵒ</a:t>
              </a:r>
            </a:p>
          </p:txBody>
        </p:sp>
      </p:grpSp>
      <p:sp>
        <p:nvSpPr>
          <p:cNvPr id="36" name="Rektangel 19"/>
          <p:cNvSpPr/>
          <p:nvPr/>
        </p:nvSpPr>
        <p:spPr>
          <a:xfrm>
            <a:off x="7889591" y="833378"/>
            <a:ext cx="529788" cy="1628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/>
              <a:t>R-250</a:t>
            </a:r>
          </a:p>
        </p:txBody>
      </p:sp>
      <p:sp>
        <p:nvSpPr>
          <p:cNvPr id="30" name="Rektangel 3">
            <a:extLst>
              <a:ext uri="{FF2B5EF4-FFF2-40B4-BE49-F238E27FC236}">
                <a16:creationId xmlns:a16="http://schemas.microsoft.com/office/drawing/2014/main" id="{382AC76C-EEB3-4F2C-9F8B-AE589AEB5ECB}"/>
              </a:ext>
            </a:extLst>
          </p:cNvPr>
          <p:cNvSpPr/>
          <p:nvPr/>
        </p:nvSpPr>
        <p:spPr>
          <a:xfrm>
            <a:off x="7881203" y="4077072"/>
            <a:ext cx="1837655" cy="972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 dirty="0"/>
              <a:t>P-4</a:t>
            </a:r>
          </a:p>
          <a:p>
            <a:pPr algn="ctr"/>
            <a:r>
              <a:rPr lang="sv-SE" sz="1125" dirty="0"/>
              <a:t>150*270</a:t>
            </a:r>
          </a:p>
        </p:txBody>
      </p:sp>
      <p:pic>
        <p:nvPicPr>
          <p:cNvPr id="1026" name="Kuva 5" descr="Kuva, joka sisältää kohteen teksti, clipart-kuva&#10;&#10;Kuvaus luotu automaattisesti">
            <a:extLst>
              <a:ext uri="{FF2B5EF4-FFF2-40B4-BE49-F238E27FC236}">
                <a16:creationId xmlns:a16="http://schemas.microsoft.com/office/drawing/2014/main" id="{97460ECF-BF9A-48A0-8F0C-7E0996D51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7893" y="6324103"/>
            <a:ext cx="14859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16">
            <a:extLst>
              <a:ext uri="{FF2B5EF4-FFF2-40B4-BE49-F238E27FC236}">
                <a16:creationId xmlns:a16="http://schemas.microsoft.com/office/drawing/2014/main" id="{0B2E0A10-6F77-46DF-9D7F-BC821CF04C40}"/>
              </a:ext>
            </a:extLst>
          </p:cNvPr>
          <p:cNvGrpSpPr/>
          <p:nvPr/>
        </p:nvGrpSpPr>
        <p:grpSpPr>
          <a:xfrm>
            <a:off x="-16727" y="19250"/>
            <a:ext cx="321527" cy="6858000"/>
            <a:chOff x="-1" y="-1"/>
            <a:chExt cx="271503" cy="5143352"/>
          </a:xfrm>
        </p:grpSpPr>
        <p:sp>
          <p:nvSpPr>
            <p:cNvPr id="31" name="Google Shape;265;p3">
              <a:extLst>
                <a:ext uri="{FF2B5EF4-FFF2-40B4-BE49-F238E27FC236}">
                  <a16:creationId xmlns:a16="http://schemas.microsoft.com/office/drawing/2014/main" id="{F7F2AFFF-C0C6-414F-8030-D1438398CD74}"/>
                </a:ext>
              </a:extLst>
            </p:cNvPr>
            <p:cNvSpPr/>
            <p:nvPr/>
          </p:nvSpPr>
          <p:spPr>
            <a:xfrm rot="-5400000">
              <a:off x="-2435850" y="2435999"/>
              <a:ext cx="5143202" cy="271502"/>
            </a:xfrm>
            <a:prstGeom prst="rect">
              <a:avLst/>
            </a:prstGeom>
            <a:solidFill>
              <a:srgbClr val="174D99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2" name="Group 18">
              <a:extLst>
                <a:ext uri="{FF2B5EF4-FFF2-40B4-BE49-F238E27FC236}">
                  <a16:creationId xmlns:a16="http://schemas.microsoft.com/office/drawing/2014/main" id="{4081ADC8-A77C-4BF9-942E-F300A32E75DE}"/>
                </a:ext>
              </a:extLst>
            </p:cNvPr>
            <p:cNvGrpSpPr/>
            <p:nvPr/>
          </p:nvGrpSpPr>
          <p:grpSpPr>
            <a:xfrm>
              <a:off x="-1" y="-1"/>
              <a:ext cx="271501" cy="935477"/>
              <a:chOff x="-1" y="-1"/>
              <a:chExt cx="271501" cy="935477"/>
            </a:xfrm>
          </p:grpSpPr>
          <p:sp>
            <p:nvSpPr>
              <p:cNvPr id="37" name="Google Shape;266;p3">
                <a:extLst>
                  <a:ext uri="{FF2B5EF4-FFF2-40B4-BE49-F238E27FC236}">
                    <a16:creationId xmlns:a16="http://schemas.microsoft.com/office/drawing/2014/main" id="{0B017E83-3398-498A-A776-4BD2F1F5029F}"/>
                  </a:ext>
                </a:extLst>
              </p:cNvPr>
              <p:cNvSpPr/>
              <p:nvPr/>
            </p:nvSpPr>
            <p:spPr>
              <a:xfrm rot="5400000">
                <a:off x="-315151" y="315149"/>
                <a:ext cx="901801" cy="271501"/>
              </a:xfrm>
              <a:prstGeom prst="rect">
                <a:avLst/>
              </a:prstGeom>
              <a:solidFill>
                <a:srgbClr val="8CD62B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267;p3">
                <a:extLst>
                  <a:ext uri="{FF2B5EF4-FFF2-40B4-BE49-F238E27FC236}">
                    <a16:creationId xmlns:a16="http://schemas.microsoft.com/office/drawing/2014/main" id="{C77454F3-250C-4092-9E75-CD55897E6A81}"/>
                  </a:ext>
                </a:extLst>
              </p:cNvPr>
              <p:cNvSpPr/>
              <p:nvPr/>
            </p:nvSpPr>
            <p:spPr>
              <a:xfrm>
                <a:off x="0" y="456375"/>
                <a:ext cx="271500" cy="479101"/>
              </a:xfrm>
              <a:prstGeom prst="rect">
                <a:avLst/>
              </a:prstGeom>
              <a:solidFill>
                <a:srgbClr val="009C5C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06268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">
            <a:extLst>
              <a:ext uri="{FF2B5EF4-FFF2-40B4-BE49-F238E27FC236}">
                <a16:creationId xmlns:a16="http://schemas.microsoft.com/office/drawing/2014/main" id="{44D7A69D-67E4-4BB2-9E2F-CDF7BD84FECE}"/>
              </a:ext>
            </a:extLst>
          </p:cNvPr>
          <p:cNvGrpSpPr/>
          <p:nvPr/>
        </p:nvGrpSpPr>
        <p:grpSpPr>
          <a:xfrm>
            <a:off x="-16727" y="0"/>
            <a:ext cx="321527" cy="6858000"/>
            <a:chOff x="-1" y="-1"/>
            <a:chExt cx="271503" cy="5143352"/>
          </a:xfrm>
        </p:grpSpPr>
        <p:sp>
          <p:nvSpPr>
            <p:cNvPr id="5" name="Google Shape;265;p3">
              <a:extLst>
                <a:ext uri="{FF2B5EF4-FFF2-40B4-BE49-F238E27FC236}">
                  <a16:creationId xmlns:a16="http://schemas.microsoft.com/office/drawing/2014/main" id="{D28AA369-8D79-4BC5-901E-607EC893F06F}"/>
                </a:ext>
              </a:extLst>
            </p:cNvPr>
            <p:cNvSpPr/>
            <p:nvPr/>
          </p:nvSpPr>
          <p:spPr>
            <a:xfrm rot="-5400000">
              <a:off x="-2435850" y="2435999"/>
              <a:ext cx="5143202" cy="271502"/>
            </a:xfrm>
            <a:prstGeom prst="rect">
              <a:avLst/>
            </a:prstGeom>
            <a:solidFill>
              <a:srgbClr val="174D99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" name="Group 18">
              <a:extLst>
                <a:ext uri="{FF2B5EF4-FFF2-40B4-BE49-F238E27FC236}">
                  <a16:creationId xmlns:a16="http://schemas.microsoft.com/office/drawing/2014/main" id="{8740FCB3-334C-4274-A4D1-C2748722AFEB}"/>
                </a:ext>
              </a:extLst>
            </p:cNvPr>
            <p:cNvGrpSpPr/>
            <p:nvPr/>
          </p:nvGrpSpPr>
          <p:grpSpPr>
            <a:xfrm>
              <a:off x="-1" y="-1"/>
              <a:ext cx="271501" cy="935477"/>
              <a:chOff x="-1" y="-1"/>
              <a:chExt cx="271501" cy="935477"/>
            </a:xfrm>
          </p:grpSpPr>
          <p:sp>
            <p:nvSpPr>
              <p:cNvPr id="7" name="Google Shape;266;p3">
                <a:extLst>
                  <a:ext uri="{FF2B5EF4-FFF2-40B4-BE49-F238E27FC236}">
                    <a16:creationId xmlns:a16="http://schemas.microsoft.com/office/drawing/2014/main" id="{85D2F1C8-1273-4259-8A6A-21E49C1C572C}"/>
                  </a:ext>
                </a:extLst>
              </p:cNvPr>
              <p:cNvSpPr/>
              <p:nvPr/>
            </p:nvSpPr>
            <p:spPr>
              <a:xfrm rot="5400000">
                <a:off x="-315151" y="315149"/>
                <a:ext cx="901801" cy="271501"/>
              </a:xfrm>
              <a:prstGeom prst="rect">
                <a:avLst/>
              </a:prstGeom>
              <a:solidFill>
                <a:srgbClr val="8CD62B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" name="Google Shape;267;p3">
                <a:extLst>
                  <a:ext uri="{FF2B5EF4-FFF2-40B4-BE49-F238E27FC236}">
                    <a16:creationId xmlns:a16="http://schemas.microsoft.com/office/drawing/2014/main" id="{D53F94C1-F783-4D72-993C-391BD47829B1}"/>
                  </a:ext>
                </a:extLst>
              </p:cNvPr>
              <p:cNvSpPr/>
              <p:nvPr/>
            </p:nvSpPr>
            <p:spPr>
              <a:xfrm>
                <a:off x="0" y="456375"/>
                <a:ext cx="271500" cy="479101"/>
              </a:xfrm>
              <a:prstGeom prst="rect">
                <a:avLst/>
              </a:prstGeom>
              <a:solidFill>
                <a:srgbClr val="009C5C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AEE6E45B-6504-4E03-AF84-61D97603B909}"/>
              </a:ext>
            </a:extLst>
          </p:cNvPr>
          <p:cNvSpPr txBox="1">
            <a:spLocks/>
          </p:cNvSpPr>
          <p:nvPr/>
        </p:nvSpPr>
        <p:spPr>
          <a:xfrm>
            <a:off x="1832208" y="2382931"/>
            <a:ext cx="8449733" cy="379508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1219170" rtl="0" eaLnBrk="1" latinLnBrk="0" hangingPunct="1">
              <a:lnSpc>
                <a:spcPts val="2133"/>
              </a:lnSpc>
              <a:spcBef>
                <a:spcPts val="800"/>
              </a:spcBef>
              <a:buFont typeface="Lucida Sans Unicode" pitchFamily="34" charset="0"/>
              <a:buNone/>
              <a:defRPr sz="1400" b="0" kern="1200" spc="-4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79988" indent="-239994" algn="l" defTabSz="1219170" rtl="0" eaLnBrk="1" latinLnBrk="0" hangingPunct="1">
              <a:lnSpc>
                <a:spcPts val="1600"/>
              </a:lnSpc>
              <a:spcBef>
                <a:spcPts val="800"/>
              </a:spcBef>
              <a:buFont typeface="Lucida Sans Unicode" pitchFamily="34" charset="0"/>
              <a:buChar char="›"/>
              <a:defRPr sz="1200" kern="1200" spc="-4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lnSpc>
                <a:spcPts val="1600"/>
              </a:lnSpc>
              <a:spcBef>
                <a:spcPts val="800"/>
              </a:spcBef>
              <a:buFont typeface="Lucida Sans Unicode" pitchFamily="34" charset="0"/>
              <a:buChar char="›"/>
              <a:defRPr sz="1200" kern="1200" spc="-4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lnSpc>
                <a:spcPts val="1600"/>
              </a:lnSpc>
              <a:spcBef>
                <a:spcPts val="800"/>
              </a:spcBef>
              <a:buFont typeface="Lucida Sans Unicode" pitchFamily="34" charset="0"/>
              <a:buChar char="›"/>
              <a:defRPr sz="1200" kern="1200" spc="-4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lnSpc>
                <a:spcPts val="1600"/>
              </a:lnSpc>
              <a:spcBef>
                <a:spcPts val="800"/>
              </a:spcBef>
              <a:buFont typeface="Lucida Sans Unicode" pitchFamily="34" charset="0"/>
              <a:buChar char="›"/>
              <a:defRPr sz="1200" kern="1200" spc="-4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ts val="2133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Lucida Sans Unicode" pitchFamily="34" charset="0"/>
              <a:buNone/>
              <a:tabLst/>
              <a:defRPr/>
            </a:pPr>
            <a:r>
              <a:rPr kumimoji="0" lang="fi-FI" sz="1400" b="0" i="0" u="none" strike="noStrike" kern="1200" cap="none" spc="-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Kopioi sopivat rampin palat oikeaan järjestykseen tähän diaan. Tallenna työsi ja lähetä se Korpiselle, me laskemme sinulle tarjouksen.</a:t>
            </a:r>
          </a:p>
          <a:p>
            <a:pPr marL="0" marR="0" lvl="0" indent="0" algn="l" defTabSz="1219170" rtl="0" eaLnBrk="1" fontAlgn="auto" latinLnBrk="0" hangingPunct="1">
              <a:lnSpc>
                <a:spcPts val="2133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Lucida Sans Unicode" pitchFamily="34" charset="0"/>
              <a:buNone/>
              <a:tabLst/>
              <a:defRPr/>
            </a:pPr>
            <a:r>
              <a:rPr kumimoji="0" lang="fi-FI" sz="1400" b="0" i="0" u="none" strike="noStrike" kern="1200" cap="none" spc="-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​</a:t>
            </a:r>
          </a:p>
          <a:p>
            <a:pPr marL="0" marR="0" lvl="0" indent="0" algn="l" defTabSz="1219170" rtl="0" eaLnBrk="1" fontAlgn="auto" latinLnBrk="0" hangingPunct="1">
              <a:lnSpc>
                <a:spcPts val="2133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Lucida Sans Unicode" pitchFamily="34" charset="0"/>
              <a:buNone/>
              <a:tabLst/>
              <a:defRPr/>
            </a:pPr>
            <a:r>
              <a:rPr kumimoji="0" lang="fi-FI" sz="1400" b="0" i="0" u="none" strike="noStrike" kern="1200" cap="none" spc="-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Muistathan, että korkeusero ja käyttötarkoitus määrittelevät ramppisi pituuden. </a:t>
            </a:r>
          </a:p>
          <a:p>
            <a:pPr marL="0" marR="0" lvl="0" indent="0" algn="l" defTabSz="1219170" rtl="0" eaLnBrk="1" fontAlgn="auto" latinLnBrk="0" hangingPunct="1">
              <a:lnSpc>
                <a:spcPts val="2133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Lucida Sans Unicode" pitchFamily="34" charset="0"/>
              <a:buNone/>
              <a:tabLst/>
              <a:defRPr/>
            </a:pPr>
            <a:r>
              <a:rPr kumimoji="0" lang="fi-FI" sz="1400" b="0" i="0" u="none" strike="noStrike" kern="1200" cap="none" spc="-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​</a:t>
            </a:r>
          </a:p>
          <a:p>
            <a:pPr marL="0" marR="0" lvl="0" indent="0" algn="l" defTabSz="1219170" rtl="0" eaLnBrk="1" fontAlgn="auto" latinLnBrk="0" hangingPunct="1">
              <a:lnSpc>
                <a:spcPts val="2133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Lucida Sans Unicode" pitchFamily="34" charset="0"/>
              <a:buNone/>
              <a:tabLst/>
              <a:defRPr/>
            </a:pPr>
            <a:r>
              <a:rPr kumimoji="0" lang="fi-FI" sz="1400" b="0" i="0" u="none" strike="noStrike" kern="1200" cap="none" spc="-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Tallenna itsellesi ja lähetä tallennettu suunnitelmasi osoitteeseen: </a:t>
            </a:r>
            <a:r>
              <a:rPr kumimoji="0" lang="fi-FI" sz="1400" b="0" i="0" u="none" strike="noStrike" kern="1200" cap="none" spc="-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/>
                <a:ea typeface="+mn-ea"/>
                <a:cs typeface="+mn-cs"/>
                <a:hlinkClick r:id="rId2"/>
              </a:rPr>
              <a:t>korpinen@korpinen.com</a:t>
            </a:r>
            <a:r>
              <a:rPr kumimoji="0" lang="fi-FI" sz="1400" b="0" i="0" u="none" strike="noStrike" kern="1200" cap="none" spc="-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 Voit myös soittaa neuvoja </a:t>
            </a:r>
            <a:r>
              <a:rPr kumimoji="0" lang="de-DE" sz="1400" b="0" i="0" u="none" strike="noStrike" kern="1200" cap="none" spc="-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+358 9 5491 4400.</a:t>
            </a:r>
            <a:endParaRPr kumimoji="0" lang="fi-FI" sz="1400" b="0" i="0" u="none" strike="noStrike" kern="1200" cap="none" spc="-4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2" name="Otsikko 10">
            <a:extLst>
              <a:ext uri="{FF2B5EF4-FFF2-40B4-BE49-F238E27FC236}">
                <a16:creationId xmlns:a16="http://schemas.microsoft.com/office/drawing/2014/main" id="{D557FF94-2FD5-4157-BD5D-563DB48D866D}"/>
              </a:ext>
            </a:extLst>
          </p:cNvPr>
          <p:cNvSpPr txBox="1">
            <a:spLocks/>
          </p:cNvSpPr>
          <p:nvPr/>
        </p:nvSpPr>
        <p:spPr>
          <a:xfrm>
            <a:off x="1871135" y="357717"/>
            <a:ext cx="8449733" cy="163112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3467" b="0" i="0" kern="1200" cap="all" spc="-107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467" b="0" i="0" u="none" strike="noStrike" kern="1200" cap="all" spc="-107" normalizeH="0" baseline="0" noProof="0">
                <a:ln>
                  <a:noFill/>
                </a:ln>
                <a:solidFill>
                  <a:srgbClr val="174D99"/>
                </a:solidFill>
                <a:effectLst/>
                <a:uLnTx/>
                <a:uFillTx/>
                <a:latin typeface="Lucida Sans Unicode"/>
                <a:ea typeface="+mj-ea"/>
                <a:cs typeface="+mj-cs"/>
              </a:rPr>
              <a:t>Minun ramppini</a:t>
            </a:r>
            <a:endParaRPr kumimoji="0" lang="fi-FI" sz="3467" b="0" i="0" u="none" strike="noStrike" kern="1200" cap="all" spc="-107" normalizeH="0" baseline="0" noProof="0" dirty="0">
              <a:ln>
                <a:noFill/>
              </a:ln>
              <a:solidFill>
                <a:srgbClr val="174D99"/>
              </a:solidFill>
              <a:effectLst/>
              <a:uLnTx/>
              <a:uFillTx/>
              <a:latin typeface="Lucida Sans Unicode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730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3937687" y="584886"/>
            <a:ext cx="32292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Esimerkki</a:t>
            </a:r>
            <a:r>
              <a:rPr lang="fi-FI" dirty="0"/>
              <a:t>, Jyrkin ramppi:</a:t>
            </a:r>
          </a:p>
          <a:p>
            <a:endParaRPr lang="fi-FI" dirty="0"/>
          </a:p>
          <a:p>
            <a:r>
              <a:rPr lang="fi-FI" dirty="0"/>
              <a:t>Ovelta 150*150 cm tasolle, </a:t>
            </a:r>
          </a:p>
          <a:p>
            <a:r>
              <a:rPr lang="fi-FI" dirty="0"/>
              <a:t>2 metriä ramppia, </a:t>
            </a:r>
          </a:p>
          <a:p>
            <a:r>
              <a:rPr lang="fi-FI" dirty="0"/>
              <a:t>kääntötaso 125*125 cm, </a:t>
            </a:r>
          </a:p>
          <a:p>
            <a:r>
              <a:rPr lang="fi-FI" dirty="0"/>
              <a:t>1,5 metriä ramppia ja alaluiska.</a:t>
            </a:r>
          </a:p>
        </p:txBody>
      </p:sp>
      <p:sp>
        <p:nvSpPr>
          <p:cNvPr id="5" name="Rektangel 19"/>
          <p:cNvSpPr/>
          <p:nvPr/>
        </p:nvSpPr>
        <p:spPr>
          <a:xfrm rot="16200000">
            <a:off x="5395043" y="4769059"/>
            <a:ext cx="529788" cy="12969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 dirty="0"/>
              <a:t>R-200</a:t>
            </a:r>
          </a:p>
        </p:txBody>
      </p:sp>
      <p:sp>
        <p:nvSpPr>
          <p:cNvPr id="6" name="Rektangel 20"/>
          <p:cNvSpPr/>
          <p:nvPr/>
        </p:nvSpPr>
        <p:spPr>
          <a:xfrm>
            <a:off x="6514448" y="3899110"/>
            <a:ext cx="529788" cy="972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 dirty="0"/>
              <a:t>R-150</a:t>
            </a:r>
          </a:p>
        </p:txBody>
      </p:sp>
      <p:sp>
        <p:nvSpPr>
          <p:cNvPr id="7" name="Rektangel 9"/>
          <p:cNvSpPr/>
          <p:nvPr/>
        </p:nvSpPr>
        <p:spPr>
          <a:xfrm>
            <a:off x="6308420" y="4871833"/>
            <a:ext cx="735817" cy="8106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 dirty="0"/>
              <a:t>P-1</a:t>
            </a:r>
          </a:p>
          <a:p>
            <a:pPr algn="ctr"/>
            <a:r>
              <a:rPr lang="sv-SE" sz="1125" dirty="0"/>
              <a:t>125*125</a:t>
            </a:r>
          </a:p>
        </p:txBody>
      </p:sp>
      <p:sp>
        <p:nvSpPr>
          <p:cNvPr id="8" name="Rektangel 21"/>
          <p:cNvSpPr/>
          <p:nvPr/>
        </p:nvSpPr>
        <p:spPr>
          <a:xfrm>
            <a:off x="6514448" y="3607293"/>
            <a:ext cx="529788" cy="2918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 dirty="0"/>
              <a:t>ALAL.</a:t>
            </a:r>
          </a:p>
        </p:txBody>
      </p:sp>
      <p:sp>
        <p:nvSpPr>
          <p:cNvPr id="10" name="Rektangel 3"/>
          <p:cNvSpPr/>
          <p:nvPr/>
        </p:nvSpPr>
        <p:spPr>
          <a:xfrm>
            <a:off x="4128475" y="4709713"/>
            <a:ext cx="882980" cy="972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125" dirty="0"/>
              <a:t>P-3</a:t>
            </a:r>
          </a:p>
          <a:p>
            <a:pPr algn="ctr"/>
            <a:r>
              <a:rPr lang="sv-SE" sz="1125" dirty="0"/>
              <a:t>150*150</a:t>
            </a:r>
          </a:p>
        </p:txBody>
      </p:sp>
      <p:sp>
        <p:nvSpPr>
          <p:cNvPr id="11" name="Rektangel 8"/>
          <p:cNvSpPr/>
          <p:nvPr/>
        </p:nvSpPr>
        <p:spPr>
          <a:xfrm>
            <a:off x="4128475" y="4609708"/>
            <a:ext cx="882980" cy="10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600" dirty="0" err="1"/>
              <a:t>Suora</a:t>
            </a:r>
            <a:r>
              <a:rPr lang="sv-SE" sz="600" dirty="0"/>
              <a:t> </a:t>
            </a:r>
            <a:r>
              <a:rPr lang="sv-SE" sz="600" dirty="0" err="1"/>
              <a:t>liitos</a:t>
            </a:r>
            <a:endParaRPr lang="sv-SE" sz="600" dirty="0"/>
          </a:p>
        </p:txBody>
      </p:sp>
      <p:sp>
        <p:nvSpPr>
          <p:cNvPr id="12" name="Sektori 24">
            <a:extLst>
              <a:ext uri="{FF2B5EF4-FFF2-40B4-BE49-F238E27FC236}">
                <a16:creationId xmlns:a16="http://schemas.microsoft.com/office/drawing/2014/main" id="{0A0ACDAE-1404-4754-9591-EFA7BFC29118}"/>
              </a:ext>
            </a:extLst>
          </p:cNvPr>
          <p:cNvSpPr/>
          <p:nvPr/>
        </p:nvSpPr>
        <p:spPr>
          <a:xfrm>
            <a:off x="3672207" y="4025689"/>
            <a:ext cx="1058021" cy="1168036"/>
          </a:xfrm>
          <a:prstGeom prst="pie">
            <a:avLst>
              <a:gd name="adj1" fmla="val 0"/>
              <a:gd name="adj2" fmla="val 5400004"/>
            </a:avLst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sz="1200" dirty="0">
              <a:solidFill>
                <a:schemeClr val="tx1"/>
              </a:solidFill>
            </a:endParaRPr>
          </a:p>
          <a:p>
            <a:pPr algn="r"/>
            <a:r>
              <a:rPr lang="fi-FI" sz="1200" dirty="0">
                <a:solidFill>
                  <a:schemeClr val="tx1"/>
                </a:solidFill>
              </a:rPr>
              <a:t>	    OVI</a:t>
            </a:r>
          </a:p>
        </p:txBody>
      </p:sp>
      <p:grpSp>
        <p:nvGrpSpPr>
          <p:cNvPr id="13" name="Group 16">
            <a:extLst>
              <a:ext uri="{FF2B5EF4-FFF2-40B4-BE49-F238E27FC236}">
                <a16:creationId xmlns:a16="http://schemas.microsoft.com/office/drawing/2014/main" id="{43F332E6-79F4-4E04-A021-8952FDA9AE16}"/>
              </a:ext>
            </a:extLst>
          </p:cNvPr>
          <p:cNvGrpSpPr/>
          <p:nvPr/>
        </p:nvGrpSpPr>
        <p:grpSpPr>
          <a:xfrm>
            <a:off x="-16727" y="0"/>
            <a:ext cx="321527" cy="6858000"/>
            <a:chOff x="-1" y="-1"/>
            <a:chExt cx="271503" cy="5143352"/>
          </a:xfrm>
        </p:grpSpPr>
        <p:sp>
          <p:nvSpPr>
            <p:cNvPr id="14" name="Google Shape;265;p3">
              <a:extLst>
                <a:ext uri="{FF2B5EF4-FFF2-40B4-BE49-F238E27FC236}">
                  <a16:creationId xmlns:a16="http://schemas.microsoft.com/office/drawing/2014/main" id="{7B662093-6D3C-4F66-B4FA-CFBBE761E1D5}"/>
                </a:ext>
              </a:extLst>
            </p:cNvPr>
            <p:cNvSpPr/>
            <p:nvPr/>
          </p:nvSpPr>
          <p:spPr>
            <a:xfrm rot="-5400000">
              <a:off x="-2435850" y="2435999"/>
              <a:ext cx="5143202" cy="271502"/>
            </a:xfrm>
            <a:prstGeom prst="rect">
              <a:avLst/>
            </a:prstGeom>
            <a:solidFill>
              <a:srgbClr val="174D99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5" name="Group 18">
              <a:extLst>
                <a:ext uri="{FF2B5EF4-FFF2-40B4-BE49-F238E27FC236}">
                  <a16:creationId xmlns:a16="http://schemas.microsoft.com/office/drawing/2014/main" id="{C814053E-13D3-4FFC-8870-16B23CEC81A1}"/>
                </a:ext>
              </a:extLst>
            </p:cNvPr>
            <p:cNvGrpSpPr/>
            <p:nvPr/>
          </p:nvGrpSpPr>
          <p:grpSpPr>
            <a:xfrm>
              <a:off x="-1" y="-1"/>
              <a:ext cx="271501" cy="935477"/>
              <a:chOff x="-1" y="-1"/>
              <a:chExt cx="271501" cy="935477"/>
            </a:xfrm>
          </p:grpSpPr>
          <p:sp>
            <p:nvSpPr>
              <p:cNvPr id="16" name="Google Shape;266;p3">
                <a:extLst>
                  <a:ext uri="{FF2B5EF4-FFF2-40B4-BE49-F238E27FC236}">
                    <a16:creationId xmlns:a16="http://schemas.microsoft.com/office/drawing/2014/main" id="{FDBE640C-5055-4DEE-A280-5B0103F9FFA1}"/>
                  </a:ext>
                </a:extLst>
              </p:cNvPr>
              <p:cNvSpPr/>
              <p:nvPr/>
            </p:nvSpPr>
            <p:spPr>
              <a:xfrm rot="5400000">
                <a:off x="-315151" y="315149"/>
                <a:ext cx="901801" cy="271501"/>
              </a:xfrm>
              <a:prstGeom prst="rect">
                <a:avLst/>
              </a:prstGeom>
              <a:solidFill>
                <a:srgbClr val="8CD62B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267;p3">
                <a:extLst>
                  <a:ext uri="{FF2B5EF4-FFF2-40B4-BE49-F238E27FC236}">
                    <a16:creationId xmlns:a16="http://schemas.microsoft.com/office/drawing/2014/main" id="{0D12CAB9-6E5A-4040-9B59-842F42E02AB3}"/>
                  </a:ext>
                </a:extLst>
              </p:cNvPr>
              <p:cNvSpPr/>
              <p:nvPr/>
            </p:nvSpPr>
            <p:spPr>
              <a:xfrm>
                <a:off x="0" y="456375"/>
                <a:ext cx="271500" cy="479101"/>
              </a:xfrm>
              <a:prstGeom prst="rect">
                <a:avLst/>
              </a:prstGeom>
              <a:solidFill>
                <a:srgbClr val="009C5C"/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26541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122</Words>
  <Application>Microsoft Office PowerPoint</Application>
  <PresentationFormat>Laajakuva</PresentationFormat>
  <Paragraphs>46</Paragraphs>
  <Slides>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Lucida Sans Unicode</vt:lpstr>
      <vt:lpstr>Office-teema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Kimmo Kyander</dc:creator>
  <cp:lastModifiedBy>Linda Olkkola</cp:lastModifiedBy>
  <cp:revision>2</cp:revision>
  <dcterms:created xsi:type="dcterms:W3CDTF">2022-01-31T10:21:20Z</dcterms:created>
  <dcterms:modified xsi:type="dcterms:W3CDTF">2022-02-18T15:14:39Z</dcterms:modified>
</cp:coreProperties>
</file>